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1217" r:id="rId2"/>
    <p:sldId id="1218" r:id="rId3"/>
    <p:sldId id="1219" r:id="rId4"/>
    <p:sldId id="1220" r:id="rId5"/>
    <p:sldId id="1221" r:id="rId6"/>
    <p:sldId id="1222" r:id="rId7"/>
    <p:sldId id="1223" r:id="rId8"/>
    <p:sldId id="1224" r:id="rId9"/>
    <p:sldId id="1225" r:id="rId10"/>
    <p:sldId id="1226" r:id="rId11"/>
    <p:sldId id="122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76D4E05C-2D98-4188-9FB0-277C6FFD2ED9}" type="slidenum">
              <a:rPr lang="en-US" altLang="en-US" sz="1300" b="0">
                <a:cs typeface="Calibri" panose="020F0502020204030204" pitchFamily="34" charset="0"/>
              </a:rPr>
              <a:pPr>
                <a:spcBef>
                  <a:spcPct val="0"/>
                </a:spcBef>
                <a:buFontTx/>
                <a:buNone/>
              </a:pPr>
              <a:t>1</a:t>
            </a:fld>
            <a:endParaRPr lang="en-US" altLang="en-US" sz="1300" b="0" dirty="0">
              <a:cs typeface="Calibri" panose="020F0502020204030204" pitchFamily="34" charset="0"/>
            </a:endParaRPr>
          </a:p>
        </p:txBody>
      </p:sp>
      <p:sp>
        <p:nvSpPr>
          <p:cNvPr id="13315" name="Rectangle 2"/>
          <p:cNvSpPr>
            <a:spLocks noGrp="1" noRot="1" noChangeAspect="1" noChangeArrowheads="1" noTextEdit="1"/>
          </p:cNvSpPr>
          <p:nvPr>
            <p:ph type="sldImg"/>
          </p:nvPr>
        </p:nvSpPr>
        <p:spPr>
          <a:xfrm>
            <a:off x="1371600" y="1143000"/>
            <a:ext cx="4114800" cy="3086100"/>
          </a:xfrm>
          <a:prstGeom prst="rect">
            <a:avLst/>
          </a:prstGeom>
          <a:ln/>
        </p:spPr>
      </p:sp>
      <p:sp>
        <p:nvSpPr>
          <p:cNvPr id="13316"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US" altLang="en-US" dirty="0"/>
              <a:t>Foreign tax is also eligible to be claimed on Schedule A as an itemized deduction. While</a:t>
            </a:r>
            <a:r>
              <a:rPr lang="en-US" altLang="en-US" baseline="0" dirty="0"/>
              <a:t> that is an option, foreign tax claimed as a credit is more advantageous for taxpayers.</a:t>
            </a:r>
            <a:endParaRPr lang="en-US" altLang="en-US" dirty="0"/>
          </a:p>
        </p:txBody>
      </p:sp>
    </p:spTree>
    <p:extLst>
      <p:ext uri="{BB962C8B-B14F-4D97-AF65-F5344CB8AC3E}">
        <p14:creationId xmlns:p14="http://schemas.microsoft.com/office/powerpoint/2010/main" val="798620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371600" y="1143000"/>
            <a:ext cx="4114800" cy="3086100"/>
          </a:xfrm>
          <a:prstGeom prst="rect">
            <a:avLst/>
          </a:prstGeom>
          <a:ln/>
        </p:spPr>
      </p:sp>
      <p:sp>
        <p:nvSpPr>
          <p:cNvPr id="41987"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914400" rtl="0" eaLnBrk="0" fontAlgn="base" latinLnBrk="0" hangingPunct="0">
              <a:lnSpc>
                <a:spcPct val="100000"/>
              </a:lnSpc>
              <a:spcBef>
                <a:spcPct val="30000"/>
              </a:spcBef>
              <a:spcAft>
                <a:spcPct val="0"/>
              </a:spcAft>
              <a:buClrTx/>
              <a:buSzTx/>
              <a:buFont typeface="Calibri" panose="020F0502020204030204" pitchFamily="34" charset="0"/>
              <a:buChar char="•"/>
              <a:tabLst/>
              <a:defRPr/>
            </a:pPr>
            <a:r>
              <a:rPr lang="en-US" altLang="en-US" dirty="0"/>
              <a:t>Out of scope for MFJ taxpayers </a:t>
            </a: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with total foreign tax greater than $600 (Single, </a:t>
            </a:r>
            <a:r>
              <a:rPr kumimoji="0" lang="en-US" altLang="en-US" sz="1400" b="1"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HoH</a:t>
            </a:r>
            <a:r>
              <a:rPr kumimoji="0" lang="en-US" alt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MFS, or QW greater than $300) without International certification. Refer to a professional preparer or enter on Schedule A if itemizing. </a:t>
            </a:r>
          </a:p>
        </p:txBody>
      </p:sp>
    </p:spTree>
    <p:extLst>
      <p:ext uri="{BB962C8B-B14F-4D97-AF65-F5344CB8AC3E}">
        <p14:creationId xmlns:p14="http://schemas.microsoft.com/office/powerpoint/2010/main" val="13373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371600" y="1143000"/>
            <a:ext cx="4114800" cy="3086100"/>
          </a:xfrm>
          <a:prstGeom prst="rect">
            <a:avLst/>
          </a:prstGeom>
          <a:ln/>
        </p:spPr>
      </p:sp>
      <p:sp>
        <p:nvSpPr>
          <p:cNvPr id="4608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6084"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6B985E2A-15D4-4034-ACBB-8CB87DE2B2BA}" type="slidenum">
              <a:rPr lang="en-US" altLang="en-US" sz="1300" b="0">
                <a:cs typeface="Calibri" panose="020F0502020204030204" pitchFamily="34" charset="0"/>
              </a:rPr>
              <a:pPr>
                <a:spcBef>
                  <a:spcPct val="0"/>
                </a:spcBef>
                <a:buFontTx/>
                <a:buNone/>
              </a:pPr>
              <a:t>11</a:t>
            </a:fld>
            <a:endParaRPr lang="en-US" altLang="en-US" sz="1300" b="0" dirty="0">
              <a:cs typeface="Calibri" panose="020F0502020204030204" pitchFamily="34" charset="0"/>
            </a:endParaRPr>
          </a:p>
        </p:txBody>
      </p:sp>
    </p:spTree>
    <p:extLst>
      <p:ext uri="{BB962C8B-B14F-4D97-AF65-F5344CB8AC3E}">
        <p14:creationId xmlns:p14="http://schemas.microsoft.com/office/powerpoint/2010/main" val="36999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BDC4F84B-CBAD-4C00-9238-DDEC76ACE0DF}" type="slidenum">
              <a:rPr lang="en-US" smtClean="0"/>
              <a:t>2</a:t>
            </a:fld>
            <a:endParaRPr lang="en-US"/>
          </a:p>
        </p:txBody>
      </p:sp>
    </p:spTree>
    <p:extLst>
      <p:ext uri="{BB962C8B-B14F-4D97-AF65-F5344CB8AC3E}">
        <p14:creationId xmlns:p14="http://schemas.microsoft.com/office/powerpoint/2010/main" val="4277136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371600" y="1143000"/>
            <a:ext cx="4114800" cy="3086100"/>
          </a:xfrm>
          <a:prstGeom prst="rect">
            <a:avLst/>
          </a:prstGeom>
          <a:ln/>
        </p:spPr>
      </p:sp>
      <p:sp>
        <p:nvSpPr>
          <p:cNvPr id="1536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Passive income for in-scope returns is primarily dividends and interest income</a:t>
            </a:r>
          </a:p>
          <a:p>
            <a:r>
              <a:rPr lang="en-US" altLang="en-US" dirty="0"/>
              <a:t>Must have two</a:t>
            </a:r>
            <a:r>
              <a:rPr lang="en-US" altLang="en-US" baseline="0" dirty="0"/>
              <a:t> counselors with International certification to prepare 1116 return – one to prepare and one to review</a:t>
            </a:r>
          </a:p>
        </p:txBody>
      </p:sp>
      <p:sp>
        <p:nvSpPr>
          <p:cNvPr id="15364"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85372" indent="-302066">
              <a:defRPr>
                <a:solidFill>
                  <a:schemeClr val="tx1"/>
                </a:solidFill>
                <a:latin typeface="Verdana" panose="020B0604030504040204" pitchFamily="34" charset="0"/>
                <a:cs typeface="Arial" panose="020B0604020202020204" pitchFamily="34" charset="0"/>
              </a:defRPr>
            </a:lvl2pPr>
            <a:lvl3pPr marL="1208265" indent="-241653">
              <a:defRPr>
                <a:solidFill>
                  <a:schemeClr val="tx1"/>
                </a:solidFill>
                <a:latin typeface="Verdana" panose="020B0604030504040204" pitchFamily="34" charset="0"/>
                <a:cs typeface="Arial" panose="020B0604020202020204" pitchFamily="34" charset="0"/>
              </a:defRPr>
            </a:lvl3pPr>
            <a:lvl4pPr marL="1691571" indent="-241653">
              <a:defRPr>
                <a:solidFill>
                  <a:schemeClr val="tx1"/>
                </a:solidFill>
                <a:latin typeface="Verdana" panose="020B0604030504040204" pitchFamily="34" charset="0"/>
                <a:cs typeface="Arial" panose="020B0604020202020204" pitchFamily="34" charset="0"/>
              </a:defRPr>
            </a:lvl4pPr>
            <a:lvl5pPr marL="2174878" indent="-241653">
              <a:defRPr>
                <a:solidFill>
                  <a:schemeClr val="tx1"/>
                </a:solidFill>
                <a:latin typeface="Verdana" panose="020B060403050404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65E229F7-7749-4E40-9634-BBD8CAA5A6C4}" type="slidenum">
              <a:rPr lang="en-US" altLang="en-US">
                <a:latin typeface="Calibri" panose="020F0502020204030204" pitchFamily="34" charset="0"/>
                <a:cs typeface="Calibri" panose="020F0502020204030204" pitchFamily="34" charset="0"/>
              </a:rPr>
              <a:pPr/>
              <a:t>3</a:t>
            </a:fld>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5662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371600" y="1143000"/>
            <a:ext cx="4114800" cy="3086100"/>
          </a:xfrm>
          <a:prstGeom prst="rect">
            <a:avLst/>
          </a:prstGeom>
          <a:ln/>
        </p:spPr>
      </p:sp>
      <p:sp>
        <p:nvSpPr>
          <p:cNvPr id="1741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t>Only the simplified limitation method for foreign tax credits is in scope, unless International certification</a:t>
            </a:r>
          </a:p>
          <a:p>
            <a:pPr>
              <a:buFontTx/>
              <a:buChar char="•"/>
            </a:pPr>
            <a:r>
              <a:rPr lang="en-US" altLang="en-US" dirty="0"/>
              <a:t>If Foreign Account Tax</a:t>
            </a:r>
            <a:r>
              <a:rPr lang="en-US" altLang="en-US" baseline="0" dirty="0"/>
              <a:t> Compliance Act (FATCA) box checked on 1099-INT/DIV, taxpayer generally required to file form 8938. Return is out of scope.</a:t>
            </a:r>
            <a:endParaRPr lang="en-US" altLang="en-US" dirty="0"/>
          </a:p>
          <a:p>
            <a:endParaRPr lang="en-US" altLang="en-US" dirty="0"/>
          </a:p>
        </p:txBody>
      </p:sp>
      <p:sp>
        <p:nvSpPr>
          <p:cNvPr id="1741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CDDC1C72-C79D-44D3-B294-735BBCABA59F}" type="slidenum">
              <a:rPr lang="en-US" altLang="en-US" sz="1300" b="0">
                <a:cs typeface="Calibri" panose="020F0502020204030204" pitchFamily="34" charset="0"/>
              </a:rPr>
              <a:pPr>
                <a:spcBef>
                  <a:spcPct val="0"/>
                </a:spcBef>
                <a:buFontTx/>
                <a:buNone/>
              </a:pPr>
              <a:t>4</a:t>
            </a:fld>
            <a:endParaRPr lang="en-US" altLang="en-US" sz="1300" b="0" dirty="0">
              <a:cs typeface="Calibri" panose="020F0502020204030204" pitchFamily="34" charset="0"/>
            </a:endParaRPr>
          </a:p>
        </p:txBody>
      </p:sp>
    </p:spTree>
    <p:extLst>
      <p:ext uri="{BB962C8B-B14F-4D97-AF65-F5344CB8AC3E}">
        <p14:creationId xmlns:p14="http://schemas.microsoft.com/office/powerpoint/2010/main" val="161389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371600" y="1143000"/>
            <a:ext cx="4114800" cy="3086100"/>
          </a:xfrm>
          <a:prstGeom prst="rect">
            <a:avLst/>
          </a:prstGeom>
          <a:ln/>
        </p:spPr>
      </p:sp>
      <p:sp>
        <p:nvSpPr>
          <p:cNvPr id="21507"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indent="-171450" algn="l" defTabSz="914400" rtl="0" eaLnBrk="0" fontAlgn="base" latinLnBrk="0" hangingPunct="0">
              <a:lnSpc>
                <a:spcPct val="100000"/>
              </a:lnSpc>
              <a:spcBef>
                <a:spcPct val="30000"/>
              </a:spcBef>
              <a:spcAft>
                <a:spcPct val="0"/>
              </a:spcAft>
              <a:buClrTx/>
              <a:buSzTx/>
              <a:buFont typeface="Calibri" panose="020F0502020204030204" pitchFamily="34" charset="0"/>
              <a:buChar char="•"/>
              <a:tabLst/>
              <a:defRPr/>
            </a:pPr>
            <a:r>
              <a:rPr lang="en-US" altLang="en-US" dirty="0"/>
              <a:t>Foreign</a:t>
            </a:r>
            <a:r>
              <a:rPr lang="en-US" altLang="en-US" baseline="0" dirty="0"/>
              <a:t> tax credit most often seen on 1099-DIV</a:t>
            </a:r>
            <a:endParaRPr lang="en-US" altLang="en-US" dirty="0"/>
          </a:p>
          <a:p>
            <a:endParaRPr lang="en-US" altLang="en-US" dirty="0"/>
          </a:p>
        </p:txBody>
      </p:sp>
    </p:spTree>
    <p:extLst>
      <p:ext uri="{BB962C8B-B14F-4D97-AF65-F5344CB8AC3E}">
        <p14:creationId xmlns:p14="http://schemas.microsoft.com/office/powerpoint/2010/main" val="2957716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371600" y="1143000"/>
            <a:ext cx="4114800" cy="3086100"/>
          </a:xfrm>
          <a:prstGeom prst="rect">
            <a:avLst/>
          </a:prstGeom>
          <a:ln/>
        </p:spPr>
      </p:sp>
      <p:sp>
        <p:nvSpPr>
          <p:cNvPr id="23555"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Char char="•"/>
            </a:pPr>
            <a:r>
              <a:rPr lang="en-US" altLang="en-US" dirty="0"/>
              <a:t>If not comfortable preparing return with K-1s</a:t>
            </a:r>
            <a:endParaRPr lang="en-US" dirty="0"/>
          </a:p>
          <a:p>
            <a:pPr marL="664210" lvl="1">
              <a:buFont typeface="Arial" panose="020B0604020202020204" pitchFamily="34" charset="0"/>
              <a:buChar char="•"/>
            </a:pPr>
            <a:r>
              <a:rPr lang="en-US" altLang="en-US" dirty="0"/>
              <a:t>Refer taxpayer to more experienced counselor</a:t>
            </a:r>
          </a:p>
          <a:p>
            <a:pPr marL="664546" lvl="1">
              <a:buFont typeface="Arial" panose="020B0604020202020204" pitchFamily="34" charset="0"/>
              <a:buChar char="•"/>
            </a:pPr>
            <a:r>
              <a:rPr lang="en-US" altLang="en-US" dirty="0"/>
              <a:t>Request guidance from LC or QR</a:t>
            </a:r>
          </a:p>
        </p:txBody>
      </p:sp>
    </p:spTree>
    <p:extLst>
      <p:ext uri="{BB962C8B-B14F-4D97-AF65-F5344CB8AC3E}">
        <p14:creationId xmlns:p14="http://schemas.microsoft.com/office/powerpoint/2010/main" val="2289052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371600" y="1143000"/>
            <a:ext cx="4114800" cy="3086100"/>
          </a:xfrm>
          <a:prstGeom prst="rect">
            <a:avLst/>
          </a:prstGeom>
          <a:ln/>
        </p:spPr>
      </p:sp>
      <p:sp>
        <p:nvSpPr>
          <p:cNvPr id="25603"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t>Instructor Note: Have volunteers review</a:t>
            </a:r>
            <a:r>
              <a:rPr lang="en-US" altLang="en-US" baseline="0" dirty="0"/>
              <a:t> Pub 4012 to determine whether the credit is refundable or nonrefundable</a:t>
            </a:r>
            <a:br>
              <a:rPr lang="en-US" altLang="en-US" baseline="0" dirty="0"/>
            </a:br>
            <a:endParaRPr lang="en-US" altLang="en-US" dirty="0"/>
          </a:p>
          <a:p>
            <a:pPr>
              <a:buFontTx/>
              <a:buChar char="•"/>
            </a:pPr>
            <a:r>
              <a:rPr lang="en-US" altLang="en-US" dirty="0"/>
              <a:t>If Taxpayer would be well served to preserve the carryback/over of unused credits, refer to professional preparer</a:t>
            </a:r>
          </a:p>
          <a:p>
            <a:pPr>
              <a:buFontTx/>
              <a:buChar char="•"/>
            </a:pPr>
            <a:r>
              <a:rPr lang="en-US" altLang="en-US" dirty="0"/>
              <a:t>If the regular foreign tax credit method is used (full Form 1116) and not all the credit is used, the unused credits can be carried back one year and forward ten years</a:t>
            </a:r>
          </a:p>
          <a:p>
            <a:pPr>
              <a:buFontTx/>
              <a:buChar char="•"/>
            </a:pPr>
            <a:r>
              <a:rPr lang="en-US" altLang="en-US" dirty="0"/>
              <a:t>Do</a:t>
            </a:r>
            <a:r>
              <a:rPr lang="en-US" altLang="en-US" baseline="0" dirty="0"/>
              <a:t> not reduce foreign tax to below $300/$600MFJ to keep return in scope. IRS sends letter requesting correction. </a:t>
            </a:r>
            <a:endParaRPr lang="en-US" altLang="en-US" dirty="0"/>
          </a:p>
          <a:p>
            <a:pPr>
              <a:buFontTx/>
              <a:buChar char="•"/>
            </a:pPr>
            <a:endParaRPr lang="en-US" altLang="en-US" dirty="0"/>
          </a:p>
        </p:txBody>
      </p:sp>
    </p:spTree>
    <p:extLst>
      <p:ext uri="{BB962C8B-B14F-4D97-AF65-F5344CB8AC3E}">
        <p14:creationId xmlns:p14="http://schemas.microsoft.com/office/powerpoint/2010/main" val="2461992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180975" indent="-180975" defTabSz="966612">
              <a:defRPr/>
            </a:pPr>
            <a:r>
              <a:rPr lang="en-US" altLang="en-US" dirty="0"/>
              <a:t>Note TaxSlayer K-1 has no place to enter foreign taxes paid</a:t>
            </a:r>
          </a:p>
          <a:p>
            <a:r>
              <a:rPr lang="en-US" dirty="0"/>
              <a:t>If entering on</a:t>
            </a:r>
            <a:r>
              <a:rPr lang="en-US" baseline="0" dirty="0"/>
              <a:t> </a:t>
            </a:r>
            <a:r>
              <a:rPr lang="en-US" dirty="0"/>
              <a:t>interest or dividend input screens, ensure the TOTAL amounts</a:t>
            </a:r>
            <a:r>
              <a:rPr lang="en-US" baseline="0" dirty="0"/>
              <a:t> are equal to or less than the $300/$600 limits for the simplified method</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E41675DA-CD3F-4FE3-90A6-D859600FDCCD}" type="slidenum">
              <a:rPr lang="en-US" altLang="en-US" smtClean="0"/>
              <a:pPr>
                <a:defRPr/>
              </a:pPr>
              <a:t>8</a:t>
            </a:fld>
            <a:endParaRPr lang="en-US" altLang="en-US" dirty="0"/>
          </a:p>
        </p:txBody>
      </p:sp>
    </p:spTree>
    <p:extLst>
      <p:ext uri="{BB962C8B-B14F-4D97-AF65-F5344CB8AC3E}">
        <p14:creationId xmlns:p14="http://schemas.microsoft.com/office/powerpoint/2010/main" val="179927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371600" y="1143000"/>
            <a:ext cx="4114800" cy="3086100"/>
          </a:xfrm>
          <a:prstGeom prst="rect">
            <a:avLst/>
          </a:prstGeom>
          <a:ln/>
        </p:spPr>
      </p:sp>
      <p:sp>
        <p:nvSpPr>
          <p:cNvPr id="3789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Refer Jerry to professional preparer unless 2 counselors</a:t>
            </a:r>
            <a:r>
              <a:rPr lang="en-US" altLang="en-US" baseline="0" dirty="0"/>
              <a:t> with International Certification are available</a:t>
            </a:r>
            <a:endParaRPr lang="en-US" altLang="en-US" dirty="0"/>
          </a:p>
        </p:txBody>
      </p:sp>
      <p:sp>
        <p:nvSpPr>
          <p:cNvPr id="3789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CF6F4212-1DF2-42DE-98F5-E778D5FB3649}" type="slidenum">
              <a:rPr lang="en-US" altLang="en-US" sz="1300" b="0">
                <a:cs typeface="Calibri" panose="020F0502020204030204" pitchFamily="34" charset="0"/>
              </a:rPr>
              <a:pPr>
                <a:spcBef>
                  <a:spcPct val="0"/>
                </a:spcBef>
                <a:buFontTx/>
                <a:buNone/>
              </a:pPr>
              <a:t>9</a:t>
            </a:fld>
            <a:endParaRPr lang="en-US" altLang="en-US" sz="1300" b="0" dirty="0">
              <a:cs typeface="Calibri" panose="020F0502020204030204" pitchFamily="34" charset="0"/>
            </a:endParaRPr>
          </a:p>
        </p:txBody>
      </p:sp>
    </p:spTree>
    <p:extLst>
      <p:ext uri="{BB962C8B-B14F-4D97-AF65-F5344CB8AC3E}">
        <p14:creationId xmlns:p14="http://schemas.microsoft.com/office/powerpoint/2010/main" val="40128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ubtitle 1"/>
          <p:cNvSpPr>
            <a:spLocks noGrp="1"/>
          </p:cNvSpPr>
          <p:nvPr>
            <p:ph type="subTitle" idx="1"/>
          </p:nvPr>
        </p:nvSpPr>
        <p:spPr/>
        <p:txBody>
          <a:bodyPr/>
          <a:lstStyle/>
          <a:p>
            <a:r>
              <a:rPr lang="en-US" altLang="en-US" dirty="0"/>
              <a:t>Pub 4012 – Tabs D and G</a:t>
            </a:r>
          </a:p>
          <a:p>
            <a:r>
              <a:rPr lang="en-US" altLang="en-US" dirty="0"/>
              <a:t>Pub 4491 – </a:t>
            </a:r>
            <a:r>
              <a:rPr lang="en-US" altLang="en-US"/>
              <a:t>Lesson 24</a:t>
            </a:r>
            <a:endParaRPr lang="en-US" altLang="en-US" dirty="0"/>
          </a:p>
          <a:p>
            <a:endParaRPr lang="en-US" altLang="en-US" dirty="0"/>
          </a:p>
        </p:txBody>
      </p:sp>
      <p:sp>
        <p:nvSpPr>
          <p:cNvPr id="12290" name="Rectangle 2"/>
          <p:cNvSpPr>
            <a:spLocks noGrp="1" noChangeArrowheads="1"/>
          </p:cNvSpPr>
          <p:nvPr>
            <p:ph type="title"/>
          </p:nvPr>
        </p:nvSpPr>
        <p:spPr/>
        <p:txBody>
          <a:bodyPr/>
          <a:lstStyle/>
          <a:p>
            <a:r>
              <a:rPr lang="en-US" altLang="en-US" dirty="0"/>
              <a:t>Foreign Tax Credit </a:t>
            </a:r>
            <a:br>
              <a:rPr lang="en-US" altLang="en-US" dirty="0"/>
            </a:br>
            <a:endParaRPr lang="en-US" altLang="en-US" dirty="0"/>
          </a:p>
        </p:txBody>
      </p:sp>
      <p:sp>
        <p:nvSpPr>
          <p:cNvPr id="2" name="Date Placeholder 1">
            <a:extLst>
              <a:ext uri="{FF2B5EF4-FFF2-40B4-BE49-F238E27FC236}">
                <a16:creationId xmlns:a16="http://schemas.microsoft.com/office/drawing/2014/main" id="{E1E7FD5E-DA71-4DF1-96A4-F2E7773D6366}"/>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EBBF58DD-EFC5-48B3-85D4-2FFB7C9F6FEF}"/>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CD3214CD-7366-4C56-BAC5-B361E38C8C94}"/>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910458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E0CB56AE-A79B-4D49-BA6A-A697D4935C23}" type="slidenum">
              <a:rPr lang="en-US" altLang="en-US" smtClean="0"/>
              <a:pPr/>
              <a:t>10</a:t>
            </a:fld>
            <a:endParaRPr lang="en-US" altLang="en-US" dirty="0"/>
          </a:p>
        </p:txBody>
      </p:sp>
      <p:sp>
        <p:nvSpPr>
          <p:cNvPr id="19459" name="Rectangle 3"/>
          <p:cNvSpPr>
            <a:spLocks noGrp="1" noChangeArrowheads="1"/>
          </p:cNvSpPr>
          <p:nvPr>
            <p:ph sz="quarter" idx="12"/>
          </p:nvPr>
        </p:nvSpPr>
        <p:spPr/>
        <p:txBody>
          <a:bodyPr vert="horz" lIns="51435" tIns="25718" rIns="51435" bIns="25718" rtlCol="0" anchor="t">
            <a:normAutofit/>
          </a:bodyPr>
          <a:lstStyle/>
          <a:p>
            <a:r>
              <a:rPr lang="en-US" altLang="en-US" dirty="0"/>
              <a:t>Review Forms 1099 and </a:t>
            </a:r>
            <a:r>
              <a:rPr lang="en-US" dirty="0"/>
              <a:t>Schedule </a:t>
            </a:r>
            <a:r>
              <a:rPr lang="en-US" altLang="en-US" dirty="0"/>
              <a:t>K-1 for foreign tax</a:t>
            </a:r>
          </a:p>
          <a:p>
            <a:r>
              <a:rPr lang="en-US" altLang="en-US" dirty="0"/>
              <a:t>Review return for foreign tax credit</a:t>
            </a:r>
          </a:p>
          <a:p>
            <a:r>
              <a:rPr lang="en-US" altLang="en-US" dirty="0"/>
              <a:t>Verify total amount in scope </a:t>
            </a:r>
          </a:p>
          <a:p>
            <a:pPr lvl="1" indent="-190024"/>
            <a:r>
              <a:rPr lang="en-US" altLang="en-US" dirty="0"/>
              <a:t>Within the simplified limitation method limits or International certification</a:t>
            </a:r>
            <a:endParaRPr lang="en-US" altLang="en-US" dirty="0">
              <a:cs typeface="Calibri"/>
            </a:endParaRPr>
          </a:p>
        </p:txBody>
      </p:sp>
      <p:sp>
        <p:nvSpPr>
          <p:cNvPr id="21506" name="Rectangle 2"/>
          <p:cNvSpPr>
            <a:spLocks noGrp="1" noChangeArrowheads="1"/>
          </p:cNvSpPr>
          <p:nvPr>
            <p:ph type="title"/>
          </p:nvPr>
        </p:nvSpPr>
        <p:spPr/>
        <p:txBody>
          <a:bodyPr>
            <a:normAutofit/>
          </a:bodyPr>
          <a:lstStyle/>
          <a:p>
            <a:r>
              <a:rPr lang="en-US" altLang="en-US" dirty="0"/>
              <a:t>Foreign Tax Credit Quality Review</a:t>
            </a:r>
          </a:p>
        </p:txBody>
      </p:sp>
      <p:sp>
        <p:nvSpPr>
          <p:cNvPr id="40966" name="Text Box 4"/>
          <p:cNvSpPr txBox="1">
            <a:spLocks noChangeArrowheads="1"/>
          </p:cNvSpPr>
          <p:nvPr/>
        </p:nvSpPr>
        <p:spPr bwMode="auto">
          <a:xfrm>
            <a:off x="6372225" y="1500189"/>
            <a:ext cx="771525"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013" b="0" dirty="0">
              <a:cs typeface="Calibri" panose="020F0502020204030204" pitchFamily="34" charset="0"/>
            </a:endParaRPr>
          </a:p>
        </p:txBody>
      </p:sp>
      <p:sp>
        <p:nvSpPr>
          <p:cNvPr id="2" name="Date Placeholder 1">
            <a:extLst>
              <a:ext uri="{FF2B5EF4-FFF2-40B4-BE49-F238E27FC236}">
                <a16:creationId xmlns:a16="http://schemas.microsoft.com/office/drawing/2014/main" id="{AAA214F4-DA4A-425D-9F59-4FFB3099240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92796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6ip5jGL4T.jpg"/>
          <p:cNvPicPr>
            <a:picLocks noChangeAspect="1"/>
          </p:cNvPicPr>
          <p:nvPr/>
        </p:nvPicPr>
        <p:blipFill>
          <a:blip r:embed="rId3"/>
          <a:stretch>
            <a:fillRect/>
          </a:stretch>
        </p:blipFill>
        <p:spPr>
          <a:xfrm>
            <a:off x="2475310" y="1903810"/>
            <a:ext cx="3696890" cy="3696890"/>
          </a:xfrm>
          <a:prstGeom prst="rect">
            <a:avLst/>
          </a:prstGeom>
        </p:spPr>
      </p:pic>
      <p:sp>
        <p:nvSpPr>
          <p:cNvPr id="13" name="Footer Placeholder 12"/>
          <p:cNvSpPr>
            <a:spLocks noGrp="1"/>
          </p:cNvSpPr>
          <p:nvPr>
            <p:ph type="ftr" sz="quarter" idx="11"/>
          </p:nvPr>
        </p:nvSpPr>
        <p:spPr/>
        <p:txBody>
          <a:bodyPr/>
          <a:lstStyle/>
          <a:p>
            <a:r>
              <a:rPr lang="en-US"/>
              <a:t>NTTC Training ala NJ – TY2019</a:t>
            </a:r>
            <a:endParaRPr lang="en-US" dirty="0"/>
          </a:p>
        </p:txBody>
      </p:sp>
      <p:sp>
        <p:nvSpPr>
          <p:cNvPr id="14" name="Slide Number Placeholder 13"/>
          <p:cNvSpPr>
            <a:spLocks noGrp="1"/>
          </p:cNvSpPr>
          <p:nvPr>
            <p:ph type="sldNum" sz="quarter" idx="12"/>
          </p:nvPr>
        </p:nvSpPr>
        <p:spPr/>
        <p:txBody>
          <a:bodyPr/>
          <a:lstStyle/>
          <a:p>
            <a:fld id="{E0CB56AE-A79B-4D49-BA6A-A697D4935C23}" type="slidenum">
              <a:rPr lang="en-US" altLang="en-US" smtClean="0"/>
              <a:pPr/>
              <a:t>11</a:t>
            </a:fld>
            <a:endParaRPr lang="en-US" altLang="en-US" dirty="0"/>
          </a:p>
        </p:txBody>
      </p:sp>
      <p:sp>
        <p:nvSpPr>
          <p:cNvPr id="27650" name="Title 1"/>
          <p:cNvSpPr>
            <a:spLocks noGrp="1"/>
          </p:cNvSpPr>
          <p:nvPr>
            <p:ph type="title"/>
          </p:nvPr>
        </p:nvSpPr>
        <p:spPr/>
        <p:txBody>
          <a:bodyPr/>
          <a:lstStyle/>
          <a:p>
            <a:r>
              <a:rPr lang="en-US" altLang="en-US"/>
              <a:t>Foreign Tax Credit or Deduction</a:t>
            </a:r>
            <a:endParaRPr lang="en-US" altLang="en-US" dirty="0"/>
          </a:p>
        </p:txBody>
      </p:sp>
      <p:sp>
        <p:nvSpPr>
          <p:cNvPr id="8" name="Content Placeholder 4"/>
          <p:cNvSpPr>
            <a:spLocks noGrp="1"/>
          </p:cNvSpPr>
          <p:nvPr/>
        </p:nvSpPr>
        <p:spPr>
          <a:xfrm>
            <a:off x="5029200" y="3257550"/>
            <a:ext cx="2228850" cy="514350"/>
          </a:xfrm>
          <a:prstGeom prst="rect">
            <a:avLst/>
          </a:prstGeom>
          <a:effectLst>
            <a:outerShdw blurRad="152400" dist="317500" dir="5400000" sx="90000" sy="-19000" rotWithShape="0">
              <a:schemeClr val="accent2">
                <a:lumMod val="75000"/>
                <a:alpha val="15000"/>
              </a:schemeClr>
            </a:outerShdw>
          </a:effectLst>
        </p:spPr>
        <p:txBody>
          <a:bodyPr vert="horz" lIns="51435" tIns="25718" rIns="51435" bIns="25718"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rgbClr val="000000"/>
                </a:solidFill>
                <a:cs typeface="Calibri" panose="020F0502020204030204" pitchFamily="34" charset="0"/>
              </a:rPr>
              <a:t>Comments ... </a:t>
            </a:r>
          </a:p>
        </p:txBody>
      </p:sp>
      <p:sp>
        <p:nvSpPr>
          <p:cNvPr id="9" name="Content Placeholder 6"/>
          <p:cNvSpPr>
            <a:spLocks noGrp="1"/>
          </p:cNvSpPr>
          <p:nvPr/>
        </p:nvSpPr>
        <p:spPr>
          <a:xfrm>
            <a:off x="1610916" y="2686050"/>
            <a:ext cx="1703785" cy="514350"/>
          </a:xfrm>
          <a:prstGeom prst="rect">
            <a:avLst/>
          </a:prstGeom>
        </p:spPr>
        <p:txBody>
          <a:bodyPr vert="horz" lIns="51435" tIns="25718" rIns="51435" bIns="25718"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rgbClr val="000000"/>
                </a:solidFill>
                <a:cs typeface="Calibri" panose="020F0502020204030204" pitchFamily="34" charset="0"/>
              </a:rPr>
              <a:t>Questions?</a:t>
            </a:r>
          </a:p>
        </p:txBody>
      </p:sp>
      <p:sp>
        <p:nvSpPr>
          <p:cNvPr id="2" name="Date Placeholder 1">
            <a:extLst>
              <a:ext uri="{FF2B5EF4-FFF2-40B4-BE49-F238E27FC236}">
                <a16:creationId xmlns:a16="http://schemas.microsoft.com/office/drawing/2014/main" id="{1D5AA0BF-133C-45DC-9A51-455220F4065B}"/>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18195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E0CB56AE-A79B-4D49-BA6A-A697D4935C23}" type="slidenum">
              <a:rPr lang="en-US" altLang="en-US" smtClean="0"/>
              <a:pPr>
                <a:defRPr/>
              </a:pPr>
              <a:t>2</a:t>
            </a:fld>
            <a:endParaRPr lang="en-US" altLang="en-US" dirty="0"/>
          </a:p>
        </p:txBody>
      </p:sp>
      <p:sp>
        <p:nvSpPr>
          <p:cNvPr id="4" name="Content Placeholder 3"/>
          <p:cNvSpPr>
            <a:spLocks noGrp="1"/>
          </p:cNvSpPr>
          <p:nvPr>
            <p:ph sz="quarter" idx="12"/>
          </p:nvPr>
        </p:nvSpPr>
        <p:spPr/>
        <p:txBody>
          <a:bodyPr/>
          <a:lstStyle/>
          <a:p>
            <a:r>
              <a:rPr lang="en-US" dirty="0"/>
              <a:t>Foreign tax Credit</a:t>
            </a:r>
          </a:p>
          <a:p>
            <a:pPr lvl="1"/>
            <a:r>
              <a:rPr lang="en-US" dirty="0"/>
              <a:t>Simplified limitation election</a:t>
            </a:r>
          </a:p>
          <a:p>
            <a:pPr lvl="1"/>
            <a:r>
              <a:rPr lang="en-US" dirty="0"/>
              <a:t>Interview process</a:t>
            </a:r>
          </a:p>
          <a:p>
            <a:pPr lvl="1"/>
            <a:r>
              <a:rPr lang="en-US" dirty="0"/>
              <a:t>TaxSlayer entry</a:t>
            </a:r>
          </a:p>
          <a:p>
            <a:pPr lvl="1"/>
            <a:endParaRPr lang="en-US" dirty="0"/>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29C94973-CB0D-4099-8527-E81A9DED889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0455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fld id="{E0CB56AE-A79B-4D49-BA6A-A697D4935C23}" type="slidenum">
              <a:rPr lang="en-US" altLang="en-US" smtClean="0"/>
              <a:pPr/>
              <a:t>3</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Advanced certification</a:t>
            </a:r>
            <a:endParaRPr lang="en-US" dirty="0"/>
          </a:p>
          <a:p>
            <a:pPr lvl="1"/>
            <a:r>
              <a:rPr lang="en-US" altLang="en-US" dirty="0"/>
              <a:t>Simplified limitation election </a:t>
            </a:r>
          </a:p>
          <a:p>
            <a:pPr lvl="2"/>
            <a:r>
              <a:rPr lang="en-US" altLang="en-US" dirty="0"/>
              <a:t>Foreign tax credits are entered on 1040 Schedule 3 (no Form 1116 needed)</a:t>
            </a:r>
          </a:p>
          <a:p>
            <a:pPr lvl="2"/>
            <a:r>
              <a:rPr lang="en-US" altLang="en-US" dirty="0"/>
              <a:t>Based on passive income if reported on a tax form (e.g. 1099)</a:t>
            </a:r>
          </a:p>
          <a:p>
            <a:pPr lvl="2"/>
            <a:r>
              <a:rPr lang="en-US" altLang="en-US" dirty="0"/>
              <a:t>$300 ($600 MFJ) or less </a:t>
            </a:r>
          </a:p>
          <a:p>
            <a:r>
              <a:rPr lang="en-US" altLang="en-US" dirty="0"/>
              <a:t>International certification </a:t>
            </a:r>
          </a:p>
          <a:p>
            <a:pPr lvl="1"/>
            <a:r>
              <a:rPr lang="en-US" altLang="en-US" dirty="0"/>
              <a:t>Form 1116</a:t>
            </a:r>
          </a:p>
          <a:p>
            <a:endParaRPr lang="en-US" altLang="en-US" dirty="0"/>
          </a:p>
        </p:txBody>
      </p:sp>
      <p:sp>
        <p:nvSpPr>
          <p:cNvPr id="2" name="Title 1"/>
          <p:cNvSpPr>
            <a:spLocks noGrp="1"/>
          </p:cNvSpPr>
          <p:nvPr>
            <p:ph type="title"/>
          </p:nvPr>
        </p:nvSpPr>
        <p:spPr/>
        <p:txBody>
          <a:bodyPr/>
          <a:lstStyle/>
          <a:p>
            <a:r>
              <a:rPr lang="en-US"/>
              <a:t>Foreign Tax Credit Requirements</a:t>
            </a:r>
            <a:endParaRPr lang="en-US" dirty="0"/>
          </a:p>
        </p:txBody>
      </p:sp>
      <p:sp>
        <p:nvSpPr>
          <p:cNvPr id="4" name="Date Placeholder 3">
            <a:extLst>
              <a:ext uri="{FF2B5EF4-FFF2-40B4-BE49-F238E27FC236}">
                <a16:creationId xmlns:a16="http://schemas.microsoft.com/office/drawing/2014/main" id="{E54CEB41-3F11-429C-937F-C5FCBF15C14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68164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9" name="Slide Number Placeholder 8"/>
          <p:cNvSpPr>
            <a:spLocks noGrp="1"/>
          </p:cNvSpPr>
          <p:nvPr>
            <p:ph type="sldNum" sz="quarter" idx="4"/>
          </p:nvPr>
        </p:nvSpPr>
        <p:spPr>
          <a:xfrm>
            <a:off x="457204" y="6265308"/>
            <a:ext cx="702365" cy="365125"/>
          </a:xfrm>
        </p:spPr>
        <p:txBody>
          <a:bodyPr/>
          <a:lstStyle/>
          <a:p>
            <a:fld id="{E0CB56AE-A79B-4D49-BA6A-A697D4935C23}" type="slidenum">
              <a:rPr lang="en-US" altLang="en-US" smtClean="0"/>
              <a:pPr/>
              <a:t>4</a:t>
            </a:fld>
            <a:endParaRPr lang="en-US" altLang="en-US" dirty="0"/>
          </a:p>
        </p:txBody>
      </p:sp>
      <p:sp>
        <p:nvSpPr>
          <p:cNvPr id="12291" name="Content Placeholder 4"/>
          <p:cNvSpPr>
            <a:spLocks noGrp="1"/>
          </p:cNvSpPr>
          <p:nvPr>
            <p:ph sz="quarter" idx="12"/>
          </p:nvPr>
        </p:nvSpPr>
        <p:spPr/>
        <p:txBody>
          <a:bodyPr/>
          <a:lstStyle/>
          <a:p>
            <a:r>
              <a:rPr lang="en-US" altLang="en-US" dirty="0"/>
              <a:t>Review documents for foreign tax</a:t>
            </a:r>
          </a:p>
          <a:p>
            <a:pPr lvl="1"/>
            <a:r>
              <a:rPr lang="en-US" altLang="en-US" dirty="0"/>
              <a:t>Form 1099-INT/DIV</a:t>
            </a:r>
          </a:p>
          <a:p>
            <a:pPr lvl="2"/>
            <a:r>
              <a:rPr lang="en-US" altLang="en-US" dirty="0"/>
              <a:t>FATCA box checked – </a:t>
            </a:r>
            <a:r>
              <a:rPr lang="en-US" altLang="en-US" b="1" dirty="0"/>
              <a:t>out of scope</a:t>
            </a:r>
          </a:p>
          <a:p>
            <a:pPr lvl="1"/>
            <a:r>
              <a:rPr lang="en-US" altLang="en-US" dirty="0"/>
              <a:t>Schedule K-1</a:t>
            </a:r>
          </a:p>
          <a:p>
            <a:pPr marL="432197" lvl="1" indent="0">
              <a:buNone/>
            </a:pPr>
            <a:endParaRPr lang="en-US" altLang="en-US" dirty="0"/>
          </a:p>
        </p:txBody>
      </p:sp>
      <p:sp>
        <p:nvSpPr>
          <p:cNvPr id="2" name="Title 1"/>
          <p:cNvSpPr>
            <a:spLocks noGrp="1"/>
          </p:cNvSpPr>
          <p:nvPr>
            <p:ph type="title"/>
          </p:nvPr>
        </p:nvSpPr>
        <p:spPr/>
        <p:txBody>
          <a:bodyPr/>
          <a:lstStyle/>
          <a:p>
            <a:r>
              <a:rPr lang="en-US"/>
              <a:t>Foreign Tax Credit Interview</a:t>
            </a:r>
            <a:endParaRPr lang="en-US" dirty="0"/>
          </a:p>
        </p:txBody>
      </p:sp>
      <p:pic>
        <p:nvPicPr>
          <p:cNvPr id="15" name="Picture 14" descr="Screen Shot 2018-08-24 at 10.33.03 AM.png"/>
          <p:cNvPicPr>
            <a:picLocks noChangeAspect="1"/>
          </p:cNvPicPr>
          <p:nvPr/>
        </p:nvPicPr>
        <p:blipFill rotWithShape="1">
          <a:blip r:embed="rId3"/>
          <a:srcRect l="4972" t="10439" r="-2210" b="6046"/>
          <a:stretch/>
        </p:blipFill>
        <p:spPr>
          <a:xfrm>
            <a:off x="5543550" y="2800350"/>
            <a:ext cx="2514600" cy="914400"/>
          </a:xfrm>
          <a:prstGeom prst="rect">
            <a:avLst/>
          </a:prstGeom>
          <a:ln>
            <a:solidFill>
              <a:schemeClr val="accent1"/>
            </a:solidFill>
          </a:ln>
        </p:spPr>
      </p:pic>
      <p:sp>
        <p:nvSpPr>
          <p:cNvPr id="3" name="Date Placeholder 2">
            <a:extLst>
              <a:ext uri="{FF2B5EF4-FFF2-40B4-BE49-F238E27FC236}">
                <a16:creationId xmlns:a16="http://schemas.microsoft.com/office/drawing/2014/main" id="{D9F359B0-938A-49FB-8D60-CDBC8F5CE4B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4201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E0CB56AE-A79B-4D49-BA6A-A697D4935C23}" type="slidenum">
              <a:rPr lang="en-US" altLang="en-US" smtClean="0"/>
              <a:pPr/>
              <a:t>5</a:t>
            </a:fld>
            <a:endParaRPr lang="en-US" altLang="en-US" dirty="0"/>
          </a:p>
        </p:txBody>
      </p:sp>
      <p:sp>
        <p:nvSpPr>
          <p:cNvPr id="20483" name="Rectangle 3"/>
          <p:cNvSpPr>
            <a:spLocks noGrp="1" noChangeArrowheads="1"/>
          </p:cNvSpPr>
          <p:nvPr>
            <p:ph sz="quarter" idx="12"/>
          </p:nvPr>
        </p:nvSpPr>
        <p:spPr/>
        <p:txBody>
          <a:bodyPr/>
          <a:lstStyle/>
          <a:p>
            <a:r>
              <a:rPr lang="en-US" dirty="0"/>
              <a:t>Form </a:t>
            </a:r>
            <a:r>
              <a:rPr lang="en-US" altLang="en-US" dirty="0"/>
              <a:t>1099-DIV Box 7 </a:t>
            </a:r>
          </a:p>
          <a:p>
            <a:pPr>
              <a:buNone/>
            </a:pPr>
            <a:endParaRPr lang="en-US" altLang="en-US" dirty="0"/>
          </a:p>
          <a:p>
            <a:pPr>
              <a:buNone/>
            </a:pPr>
            <a:endParaRPr lang="en-US" altLang="en-US" dirty="0"/>
          </a:p>
          <a:p>
            <a:r>
              <a:rPr lang="en-US" dirty="0"/>
              <a:t>Form </a:t>
            </a:r>
            <a:r>
              <a:rPr lang="en-US" altLang="en-US" dirty="0"/>
              <a:t>1099-INT Box 6</a:t>
            </a:r>
          </a:p>
          <a:p>
            <a:endParaRPr lang="en-US" altLang="en-US" dirty="0"/>
          </a:p>
        </p:txBody>
      </p:sp>
      <p:sp>
        <p:nvSpPr>
          <p:cNvPr id="21506" name="Rectangle 2"/>
          <p:cNvSpPr>
            <a:spLocks noGrp="1" noChangeArrowheads="1"/>
          </p:cNvSpPr>
          <p:nvPr>
            <p:ph type="title"/>
          </p:nvPr>
        </p:nvSpPr>
        <p:spPr/>
        <p:txBody>
          <a:bodyPr>
            <a:normAutofit/>
          </a:bodyPr>
          <a:lstStyle/>
          <a:p>
            <a:r>
              <a:rPr lang="en-US" altLang="en-US" dirty="0"/>
              <a:t>Foreign Tax Credit 1099-DIV/INT</a:t>
            </a:r>
          </a:p>
        </p:txBody>
      </p:sp>
      <p:sp>
        <p:nvSpPr>
          <p:cNvPr id="20486" name="Text Box 4"/>
          <p:cNvSpPr txBox="1">
            <a:spLocks noChangeArrowheads="1"/>
          </p:cNvSpPr>
          <p:nvPr/>
        </p:nvSpPr>
        <p:spPr bwMode="auto">
          <a:xfrm>
            <a:off x="6372225" y="1500189"/>
            <a:ext cx="771525"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013" b="0" dirty="0">
              <a:cs typeface="Calibri" panose="020F0502020204030204" pitchFamily="34" charset="0"/>
            </a:endParaRPr>
          </a:p>
        </p:txBody>
      </p:sp>
      <p:pic>
        <p:nvPicPr>
          <p:cNvPr id="12" name="Picture 11" descr="Screen Shot 2018-09-22 at 8.34.42 AM.png"/>
          <p:cNvPicPr>
            <a:picLocks noChangeAspect="1"/>
          </p:cNvPicPr>
          <p:nvPr/>
        </p:nvPicPr>
        <p:blipFill>
          <a:blip r:embed="rId3"/>
          <a:stretch>
            <a:fillRect/>
          </a:stretch>
        </p:blipFill>
        <p:spPr>
          <a:xfrm>
            <a:off x="1085850" y="2571750"/>
            <a:ext cx="6686550" cy="1274099"/>
          </a:xfrm>
          <a:prstGeom prst="rect">
            <a:avLst/>
          </a:prstGeom>
        </p:spPr>
      </p:pic>
      <p:pic>
        <p:nvPicPr>
          <p:cNvPr id="13" name="Picture 12" descr="Screen Shot 2018-09-22 at 8.50.35 AM.png"/>
          <p:cNvPicPr>
            <a:picLocks noChangeAspect="1"/>
          </p:cNvPicPr>
          <p:nvPr/>
        </p:nvPicPr>
        <p:blipFill>
          <a:blip r:embed="rId4"/>
          <a:stretch>
            <a:fillRect/>
          </a:stretch>
        </p:blipFill>
        <p:spPr>
          <a:xfrm>
            <a:off x="1085850" y="4229100"/>
            <a:ext cx="6686550" cy="862781"/>
          </a:xfrm>
          <a:prstGeom prst="rect">
            <a:avLst/>
          </a:prstGeom>
        </p:spPr>
      </p:pic>
      <p:sp>
        <p:nvSpPr>
          <p:cNvPr id="2" name="Date Placeholder 1">
            <a:extLst>
              <a:ext uri="{FF2B5EF4-FFF2-40B4-BE49-F238E27FC236}">
                <a16:creationId xmlns:a16="http://schemas.microsoft.com/office/drawing/2014/main" id="{6E0C2185-7FC2-4A27-9215-DD21C66A22B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2725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9" name="Slide Number Placeholder 8"/>
          <p:cNvSpPr>
            <a:spLocks noGrp="1"/>
          </p:cNvSpPr>
          <p:nvPr>
            <p:ph type="sldNum" sz="quarter" idx="4"/>
          </p:nvPr>
        </p:nvSpPr>
        <p:spPr>
          <a:xfrm>
            <a:off x="457204" y="6265308"/>
            <a:ext cx="702365" cy="365125"/>
          </a:xfrm>
        </p:spPr>
        <p:txBody>
          <a:bodyPr/>
          <a:lstStyle/>
          <a:p>
            <a:fld id="{E0CB56AE-A79B-4D49-BA6A-A697D4935C23}" type="slidenum">
              <a:rPr lang="en-US" altLang="en-US" smtClean="0"/>
              <a:pPr/>
              <a:t>6</a:t>
            </a:fld>
            <a:endParaRPr lang="en-US" altLang="en-US" dirty="0"/>
          </a:p>
        </p:txBody>
      </p:sp>
      <p:sp>
        <p:nvSpPr>
          <p:cNvPr id="22531" name="Rectangle 3"/>
          <p:cNvSpPr>
            <a:spLocks noGrp="1" noChangeArrowheads="1"/>
          </p:cNvSpPr>
          <p:nvPr>
            <p:ph sz="quarter" idx="12"/>
          </p:nvPr>
        </p:nvSpPr>
        <p:spPr/>
        <p:txBody>
          <a:bodyPr/>
          <a:lstStyle/>
          <a:p>
            <a:r>
              <a:rPr lang="en-US" altLang="en-US" dirty="0"/>
              <a:t>Box number varies by form</a:t>
            </a:r>
          </a:p>
          <a:p>
            <a:r>
              <a:rPr lang="en-US" altLang="en-US" dirty="0"/>
              <a:t>Must be coded as passive income</a:t>
            </a:r>
          </a:p>
          <a:p>
            <a:r>
              <a:rPr lang="en-US" altLang="en-US" dirty="0"/>
              <a:t>See back of Schedule K-1 for codes</a:t>
            </a:r>
          </a:p>
        </p:txBody>
      </p:sp>
      <p:sp>
        <p:nvSpPr>
          <p:cNvPr id="21506" name="Rectangle 2"/>
          <p:cNvSpPr>
            <a:spLocks noGrp="1" noChangeArrowheads="1"/>
          </p:cNvSpPr>
          <p:nvPr>
            <p:ph type="title"/>
          </p:nvPr>
        </p:nvSpPr>
        <p:spPr/>
        <p:txBody>
          <a:bodyPr>
            <a:normAutofit/>
          </a:bodyPr>
          <a:lstStyle/>
          <a:p>
            <a:r>
              <a:rPr lang="en-US" altLang="en-US" dirty="0"/>
              <a:t>Foreign Tax Credit </a:t>
            </a:r>
            <a:r>
              <a:rPr lang="en-US" dirty="0"/>
              <a:t>Schedule </a:t>
            </a:r>
            <a:r>
              <a:rPr lang="en-US" altLang="en-US" dirty="0"/>
              <a:t>K-1</a:t>
            </a:r>
          </a:p>
        </p:txBody>
      </p:sp>
      <p:sp>
        <p:nvSpPr>
          <p:cNvPr id="22534" name="Text Box 4"/>
          <p:cNvSpPr txBox="1">
            <a:spLocks noChangeArrowheads="1"/>
          </p:cNvSpPr>
          <p:nvPr/>
        </p:nvSpPr>
        <p:spPr bwMode="auto">
          <a:xfrm>
            <a:off x="6372225" y="1500189"/>
            <a:ext cx="771525"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013" b="0" dirty="0">
              <a:cs typeface="Calibri" panose="020F0502020204030204" pitchFamily="34" charset="0"/>
            </a:endParaRPr>
          </a:p>
        </p:txBody>
      </p:sp>
      <p:pic>
        <p:nvPicPr>
          <p:cNvPr id="2253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7464" y="3814762"/>
            <a:ext cx="3630191" cy="10715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Date Placeholder 1">
            <a:extLst>
              <a:ext uri="{FF2B5EF4-FFF2-40B4-BE49-F238E27FC236}">
                <a16:creationId xmlns:a16="http://schemas.microsoft.com/office/drawing/2014/main" id="{67BA6E58-7A81-4E77-9D3A-2CC07D140BD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24531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E0CB56AE-A79B-4D49-BA6A-A697D4935C23}" type="slidenum">
              <a:rPr lang="en-US" altLang="en-US" smtClean="0"/>
              <a:pPr/>
              <a:t>7</a:t>
            </a:fld>
            <a:endParaRPr lang="en-US" altLang="en-US" dirty="0"/>
          </a:p>
        </p:txBody>
      </p:sp>
      <p:sp>
        <p:nvSpPr>
          <p:cNvPr id="21507" name="Rectangle 3"/>
          <p:cNvSpPr>
            <a:spLocks noGrp="1" noChangeArrowheads="1"/>
          </p:cNvSpPr>
          <p:nvPr>
            <p:ph sz="quarter" idx="12"/>
          </p:nvPr>
        </p:nvSpPr>
        <p:spPr>
          <a:xfrm>
            <a:off x="959125" y="2178325"/>
            <a:ext cx="7441925" cy="3017520"/>
          </a:xfrm>
        </p:spPr>
        <p:txBody>
          <a:bodyPr vert="horz" lIns="51435" tIns="25718" rIns="51435" bIns="25718" rtlCol="0" anchor="t">
            <a:normAutofit/>
          </a:bodyPr>
          <a:lstStyle/>
          <a:p>
            <a:pPr marL="191810" indent="-191810"/>
            <a:r>
              <a:rPr lang="en-US" altLang="en-US" dirty="0"/>
              <a:t>Is it a refundable or nonrefundable credit? </a:t>
            </a:r>
            <a:endParaRPr lang="en-US" dirty="0"/>
          </a:p>
          <a:p>
            <a:pPr lvl="1" indent="-190024"/>
            <a:r>
              <a:rPr lang="en-US" altLang="en-US" dirty="0"/>
              <a:t>Nonrefundable: Reduces tax liability </a:t>
            </a:r>
            <a:r>
              <a:rPr lang="en-US" altLang="en-US" dirty="0">
                <a:cs typeface="Calibri"/>
              </a:rPr>
              <a:t>but not below $0</a:t>
            </a:r>
          </a:p>
          <a:p>
            <a:pPr marL="191810" indent="-191810"/>
            <a:r>
              <a:rPr lang="en-US" altLang="en-US" dirty="0"/>
              <a:t>No carryback or carryover of unused credits with         simplified limitation method</a:t>
            </a:r>
            <a:endParaRPr lang="en-US" dirty="0"/>
          </a:p>
          <a:p>
            <a:r>
              <a:rPr lang="en-US" altLang="en-US" dirty="0"/>
              <a:t>Consider full Form 1116 on return with unused foreign tax credit</a:t>
            </a:r>
          </a:p>
          <a:p>
            <a:pPr lvl="1" indent="-190024"/>
            <a:r>
              <a:rPr lang="en-US" altLang="en-US" dirty="0"/>
              <a:t>International certification required if credit over $300/$600</a:t>
            </a:r>
            <a:endParaRPr lang="en-US" altLang="en-US" dirty="0">
              <a:cs typeface="Calibri"/>
            </a:endParaRPr>
          </a:p>
          <a:p>
            <a:pPr lvl="1" indent="-190024"/>
            <a:endParaRPr lang="en-US" altLang="en-US" dirty="0">
              <a:cs typeface="Calibri"/>
            </a:endParaRPr>
          </a:p>
          <a:p>
            <a:pPr lvl="1"/>
            <a:endParaRPr lang="en-US" altLang="en-US" dirty="0"/>
          </a:p>
        </p:txBody>
      </p:sp>
      <p:sp>
        <p:nvSpPr>
          <p:cNvPr id="21506" name="Rectangle 2"/>
          <p:cNvSpPr>
            <a:spLocks noGrp="1" noChangeArrowheads="1"/>
          </p:cNvSpPr>
          <p:nvPr>
            <p:ph type="title"/>
          </p:nvPr>
        </p:nvSpPr>
        <p:spPr/>
        <p:txBody>
          <a:bodyPr/>
          <a:lstStyle/>
          <a:p>
            <a:r>
              <a:rPr lang="en-US" altLang="en-US" dirty="0"/>
              <a:t>Foreign Tax Credit</a:t>
            </a:r>
          </a:p>
        </p:txBody>
      </p:sp>
      <p:sp>
        <p:nvSpPr>
          <p:cNvPr id="24582" name="Text Box 4"/>
          <p:cNvSpPr txBox="1">
            <a:spLocks noChangeArrowheads="1"/>
          </p:cNvSpPr>
          <p:nvPr/>
        </p:nvSpPr>
        <p:spPr bwMode="auto">
          <a:xfrm>
            <a:off x="6372225" y="1500189"/>
            <a:ext cx="771525"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013" b="0" dirty="0">
              <a:cs typeface="Calibri" panose="020F0502020204030204" pitchFamily="34" charset="0"/>
            </a:endParaRPr>
          </a:p>
        </p:txBody>
      </p:sp>
      <p:sp>
        <p:nvSpPr>
          <p:cNvPr id="10" name="Rectangle 9"/>
          <p:cNvSpPr/>
          <p:nvPr/>
        </p:nvSpPr>
        <p:spPr>
          <a:xfrm>
            <a:off x="7086600" y="1722693"/>
            <a:ext cx="165735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G</a:t>
            </a:r>
          </a:p>
        </p:txBody>
      </p:sp>
      <p:sp>
        <p:nvSpPr>
          <p:cNvPr id="2" name="Date Placeholder 1">
            <a:extLst>
              <a:ext uri="{FF2B5EF4-FFF2-40B4-BE49-F238E27FC236}">
                <a16:creationId xmlns:a16="http://schemas.microsoft.com/office/drawing/2014/main" id="{B4381F38-0553-4201-983C-0343C6D8B32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4121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0CB56AE-A79B-4D49-BA6A-A697D4935C23}" type="slidenum">
              <a:rPr lang="en-US" altLang="en-US" smtClean="0"/>
              <a:pPr/>
              <a:t>8</a:t>
            </a:fld>
            <a:endParaRPr lang="en-US" altLang="en-US" dirty="0"/>
          </a:p>
        </p:txBody>
      </p:sp>
      <p:sp>
        <p:nvSpPr>
          <p:cNvPr id="5" name="Content Placeholder 4"/>
          <p:cNvSpPr>
            <a:spLocks noGrp="1"/>
          </p:cNvSpPr>
          <p:nvPr>
            <p:ph sz="quarter" idx="12"/>
          </p:nvPr>
        </p:nvSpPr>
        <p:spPr/>
        <p:txBody>
          <a:bodyPr>
            <a:normAutofit/>
          </a:bodyPr>
          <a:lstStyle/>
          <a:p>
            <a:r>
              <a:rPr lang="en-US" dirty="0"/>
              <a:t>Review Interest Income and Dividend Income in Pub 4012 Tab D</a:t>
            </a:r>
          </a:p>
          <a:p>
            <a:pPr>
              <a:buFont typeface="Wingdings" panose="05000000000000000000" pitchFamily="2" charset="2"/>
              <a:buChar char="Ø"/>
            </a:pPr>
            <a:r>
              <a:rPr lang="en-US" b="1" dirty="0"/>
              <a:t>Caution</a:t>
            </a:r>
            <a:r>
              <a:rPr lang="en-US" dirty="0"/>
              <a:t>: TaxSlayer accepts all amounts – even if over the simplified limitation limit</a:t>
            </a:r>
          </a:p>
          <a:p>
            <a:r>
              <a:rPr lang="en-US" dirty="0"/>
              <a:t>Enter Schedule K-1 foreign tax on Form 1116</a:t>
            </a:r>
          </a:p>
          <a:p>
            <a:pPr lvl="1"/>
            <a:r>
              <a:rPr lang="en-US" dirty="0"/>
              <a:t>Find </a:t>
            </a:r>
            <a:r>
              <a:rPr lang="en-US" i="1" dirty="0"/>
              <a:t>K-1s and Scope </a:t>
            </a:r>
            <a:r>
              <a:rPr lang="en-US" dirty="0"/>
              <a:t>in Pub 4012 Tab D</a:t>
            </a:r>
          </a:p>
          <a:p>
            <a:pPr lvl="1"/>
            <a:r>
              <a:rPr lang="en-US" dirty="0"/>
              <a:t>Find </a:t>
            </a:r>
            <a:r>
              <a:rPr lang="en-US" i="1" dirty="0"/>
              <a:t>Form 1116 – Foreign Tax Credit </a:t>
            </a:r>
            <a:r>
              <a:rPr lang="en-US" dirty="0"/>
              <a:t> in Pub 4012 Tab G</a:t>
            </a:r>
          </a:p>
          <a:p>
            <a:endParaRPr lang="en-US" dirty="0"/>
          </a:p>
        </p:txBody>
      </p:sp>
      <p:sp>
        <p:nvSpPr>
          <p:cNvPr id="2" name="Title 1"/>
          <p:cNvSpPr>
            <a:spLocks noGrp="1"/>
          </p:cNvSpPr>
          <p:nvPr>
            <p:ph type="title"/>
          </p:nvPr>
        </p:nvSpPr>
        <p:spPr/>
        <p:txBody>
          <a:bodyPr/>
          <a:lstStyle/>
          <a:p>
            <a:r>
              <a:rPr lang="en-US" dirty="0"/>
              <a:t>TaxSlayer Entries</a:t>
            </a:r>
          </a:p>
        </p:txBody>
      </p:sp>
      <p:sp>
        <p:nvSpPr>
          <p:cNvPr id="6" name="Date Placeholder 5">
            <a:extLst>
              <a:ext uri="{FF2B5EF4-FFF2-40B4-BE49-F238E27FC236}">
                <a16:creationId xmlns:a16="http://schemas.microsoft.com/office/drawing/2014/main" id="{E24AB643-9DD7-41C1-B753-65389FB7DA3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33574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1" name="Slide Number Placeholder 10"/>
          <p:cNvSpPr>
            <a:spLocks noGrp="1"/>
          </p:cNvSpPr>
          <p:nvPr>
            <p:ph type="sldNum" sz="quarter" idx="4"/>
          </p:nvPr>
        </p:nvSpPr>
        <p:spPr>
          <a:xfrm>
            <a:off x="457204" y="6265308"/>
            <a:ext cx="702365" cy="365125"/>
          </a:xfrm>
        </p:spPr>
        <p:txBody>
          <a:bodyPr/>
          <a:lstStyle/>
          <a:p>
            <a:fld id="{E0CB56AE-A79B-4D49-BA6A-A697D4935C23}" type="slidenum">
              <a:rPr lang="en-US" altLang="en-US" smtClean="0"/>
              <a:pPr/>
              <a:t>9</a:t>
            </a:fld>
            <a:endParaRPr lang="en-US" altLang="en-US" dirty="0"/>
          </a:p>
        </p:txBody>
      </p:sp>
      <p:sp>
        <p:nvSpPr>
          <p:cNvPr id="3" name="Content Placeholder 2"/>
          <p:cNvSpPr>
            <a:spLocks noGrp="1"/>
          </p:cNvSpPr>
          <p:nvPr>
            <p:ph sz="quarter" idx="12"/>
          </p:nvPr>
        </p:nvSpPr>
        <p:spPr/>
        <p:txBody>
          <a:bodyPr vert="horz" lIns="51435" tIns="25718" rIns="51435" bIns="25718" rtlCol="0" anchor="t">
            <a:normAutofit/>
          </a:bodyPr>
          <a:lstStyle/>
          <a:p>
            <a:pPr>
              <a:buNone/>
            </a:pPr>
            <a:r>
              <a:rPr lang="en-US" altLang="en-US" dirty="0"/>
              <a:t>    Jerry is single and has a mutual fund that reported $455 of foreign tax on </a:t>
            </a:r>
            <a:r>
              <a:rPr lang="en-US" dirty="0"/>
              <a:t>Form </a:t>
            </a:r>
            <a:r>
              <a:rPr lang="en-US" altLang="en-US" dirty="0"/>
              <a:t>1099-DIV. What are his options?</a:t>
            </a:r>
          </a:p>
          <a:p>
            <a:pPr>
              <a:buFont typeface="Wingdings" panose="05000000000000000000" pitchFamily="2" charset="2"/>
              <a:buNone/>
            </a:pPr>
            <a:endParaRPr lang="en-US" altLang="en-US" b="1" dirty="0">
              <a:solidFill>
                <a:srgbClr val="0000FF"/>
              </a:solidFill>
            </a:endParaRPr>
          </a:p>
        </p:txBody>
      </p:sp>
      <p:sp>
        <p:nvSpPr>
          <p:cNvPr id="2" name="Title 1"/>
          <p:cNvSpPr>
            <a:spLocks noGrp="1"/>
          </p:cNvSpPr>
          <p:nvPr>
            <p:ph type="title"/>
          </p:nvPr>
        </p:nvSpPr>
        <p:spPr/>
        <p:txBody>
          <a:bodyPr/>
          <a:lstStyle/>
          <a:p>
            <a:r>
              <a:rPr lang="en-US"/>
              <a:t>Foreign Tax Quiz</a:t>
            </a:r>
            <a:endParaRPr lang="en-US" dirty="0"/>
          </a:p>
        </p:txBody>
      </p:sp>
      <p:sp>
        <p:nvSpPr>
          <p:cNvPr id="4" name="TextBox 3">
            <a:extLst>
              <a:ext uri="{FF2B5EF4-FFF2-40B4-BE49-F238E27FC236}">
                <a16:creationId xmlns:a16="http://schemas.microsoft.com/office/drawing/2014/main" id="{014493B0-430D-4B90-9198-3F57357FC42C}"/>
              </a:ext>
            </a:extLst>
          </p:cNvPr>
          <p:cNvSpPr txBox="1"/>
          <p:nvPr/>
        </p:nvSpPr>
        <p:spPr>
          <a:xfrm>
            <a:off x="742950" y="2857500"/>
            <a:ext cx="7829550" cy="1154804"/>
          </a:xfrm>
          <a:prstGeom prst="rect">
            <a:avLst/>
          </a:prstGeom>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marL="514350" lvl="1" indent="-190024">
              <a:spcBef>
                <a:spcPts val="506"/>
              </a:spcBef>
            </a:pPr>
            <a:r>
              <a:rPr lang="en-US" sz="2250" b="1" dirty="0">
                <a:solidFill>
                  <a:srgbClr val="0000FF"/>
                </a:solidFill>
              </a:rPr>
              <a:t>	1. Site prepares return using full Form 1116 (requires two   counselors with International Certification)</a:t>
            </a:r>
          </a:p>
          <a:p>
            <a:pPr marL="514350" lvl="1" indent="-190024">
              <a:spcBef>
                <a:spcPts val="506"/>
              </a:spcBef>
            </a:pPr>
            <a:r>
              <a:rPr lang="en-US" sz="2250" b="1" dirty="0">
                <a:solidFill>
                  <a:srgbClr val="0000FF"/>
                </a:solidFill>
                <a:cs typeface="Calibri"/>
              </a:rPr>
              <a:t>		</a:t>
            </a:r>
            <a:endParaRPr lang="en-US" sz="2250" dirty="0">
              <a:solidFill>
                <a:srgbClr val="000000"/>
              </a:solidFill>
              <a:cs typeface="Calibri"/>
            </a:endParaRPr>
          </a:p>
        </p:txBody>
      </p:sp>
      <p:sp>
        <p:nvSpPr>
          <p:cNvPr id="7" name="TextBox 6"/>
          <p:cNvSpPr txBox="1"/>
          <p:nvPr/>
        </p:nvSpPr>
        <p:spPr>
          <a:xfrm>
            <a:off x="1485900" y="4686300"/>
            <a:ext cx="6972300" cy="761747"/>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r>
              <a:rPr lang="en-US" sz="2175" b="1" dirty="0">
                <a:solidFill>
                  <a:srgbClr val="000000"/>
                </a:solidFill>
                <a:cs typeface="Calibri"/>
              </a:rPr>
              <a:t>Entering only $300 for the simplified limitation election is not permitted</a:t>
            </a:r>
            <a:endParaRPr lang="en-US" sz="2175" dirty="0"/>
          </a:p>
        </p:txBody>
      </p:sp>
      <p:cxnSp>
        <p:nvCxnSpPr>
          <p:cNvPr id="9" name="Straight Arrow Connector 8"/>
          <p:cNvCxnSpPr/>
          <p:nvPr/>
        </p:nvCxnSpPr>
        <p:spPr>
          <a:xfrm>
            <a:off x="628650" y="5029200"/>
            <a:ext cx="800100" cy="1191"/>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914400" y="3510978"/>
            <a:ext cx="7600950" cy="784830"/>
          </a:xfrm>
          <a:prstGeom prst="rect">
            <a:avLst/>
          </a:prstGeom>
          <a:noFill/>
        </p:spPr>
        <p:txBody>
          <a:bodyPr wrap="square" rtlCol="0">
            <a:spAutoFit/>
          </a:bodyPr>
          <a:lstStyle/>
          <a:p>
            <a:pPr marL="514350" lvl="1" indent="-190024">
              <a:spcBef>
                <a:spcPts val="506"/>
              </a:spcBef>
            </a:pPr>
            <a:r>
              <a:rPr lang="en-US" sz="2250" b="1" dirty="0">
                <a:solidFill>
                  <a:srgbClr val="0000FF"/>
                </a:solidFill>
                <a:cs typeface="Calibri"/>
              </a:rPr>
              <a:t>2. If Jerry can itemize, the foreign taxes can be entered on Schedule A line 6 (not best option)</a:t>
            </a:r>
          </a:p>
        </p:txBody>
      </p:sp>
      <p:sp>
        <p:nvSpPr>
          <p:cNvPr id="13" name="TextBox 12"/>
          <p:cNvSpPr txBox="1"/>
          <p:nvPr/>
        </p:nvSpPr>
        <p:spPr>
          <a:xfrm>
            <a:off x="685800" y="4171950"/>
            <a:ext cx="7086600" cy="438582"/>
          </a:xfrm>
          <a:prstGeom prst="rect">
            <a:avLst/>
          </a:prstGeom>
          <a:noFill/>
        </p:spPr>
        <p:txBody>
          <a:bodyPr wrap="square" rtlCol="0">
            <a:spAutoFit/>
          </a:bodyPr>
          <a:lstStyle/>
          <a:p>
            <a:pPr marL="514350" lvl="1" indent="-190024">
              <a:spcBef>
                <a:spcPts val="506"/>
              </a:spcBef>
            </a:pPr>
            <a:r>
              <a:rPr lang="en-US" sz="2250" b="1" dirty="0">
                <a:solidFill>
                  <a:srgbClr val="0000FF"/>
                </a:solidFill>
                <a:cs typeface="Calibri"/>
              </a:rPr>
              <a:t>	 3.  Jerry can go to a professional preparer</a:t>
            </a:r>
          </a:p>
        </p:txBody>
      </p:sp>
      <p:sp>
        <p:nvSpPr>
          <p:cNvPr id="5" name="Date Placeholder 4">
            <a:extLst>
              <a:ext uri="{FF2B5EF4-FFF2-40B4-BE49-F238E27FC236}">
                <a16:creationId xmlns:a16="http://schemas.microsoft.com/office/drawing/2014/main" id="{85CD54A5-8968-45A9-98F6-6C14B80DB8F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6549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animBg="1"/>
      <p:bldP spid="12" grpId="0"/>
      <p:bldP spid="13" grpId="0"/>
    </p:bld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14</TotalTime>
  <Words>827</Words>
  <Application>Microsoft Office PowerPoint</Application>
  <PresentationFormat>On-screen Show (4:3)</PresentationFormat>
  <Paragraphs>115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Default Theme</vt:lpstr>
      <vt:lpstr>Foreign Tax Credit  </vt:lpstr>
      <vt:lpstr>Lesson Topics</vt:lpstr>
      <vt:lpstr>Foreign Tax Credit Requirements</vt:lpstr>
      <vt:lpstr>Foreign Tax Credit Interview</vt:lpstr>
      <vt:lpstr>Foreign Tax Credit 1099-DIV/INT</vt:lpstr>
      <vt:lpstr>Foreign Tax Credit Schedule K-1</vt:lpstr>
      <vt:lpstr>Foreign Tax Credit</vt:lpstr>
      <vt:lpstr>TaxSlayer Entries</vt:lpstr>
      <vt:lpstr>Foreign Tax Quiz</vt:lpstr>
      <vt:lpstr>Foreign Tax Credit Quality Review</vt:lpstr>
      <vt:lpstr>Foreign Tax Credit or Deduction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2019-11-27T22:12:29Z</dcterms:modified>
</cp:coreProperties>
</file>